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84" r:id="rId8"/>
    <p:sldId id="277" r:id="rId9"/>
    <p:sldId id="329" r:id="rId10"/>
    <p:sldId id="330" r:id="rId11"/>
    <p:sldId id="331" r:id="rId12"/>
    <p:sldId id="332" r:id="rId13"/>
    <p:sldId id="333" r:id="rId14"/>
    <p:sldId id="334" r:id="rId15"/>
    <p:sldId id="335" r:id="rId16"/>
    <p:sldId id="336" r:id="rId17"/>
    <p:sldId id="337" r:id="rId18"/>
    <p:sldId id="338" r:id="rId19"/>
    <p:sldId id="296" r:id="rId20"/>
    <p:sldId id="297" r:id="rId21"/>
    <p:sldId id="339" r:id="rId22"/>
    <p:sldId id="341" r:id="rId23"/>
    <p:sldId id="340" r:id="rId24"/>
    <p:sldId id="342" r:id="rId25"/>
    <p:sldId id="343" r:id="rId26"/>
    <p:sldId id="344" r:id="rId27"/>
    <p:sldId id="345" r:id="rId28"/>
    <p:sldId id="346" r:id="rId29"/>
    <p:sldId id="347" r:id="rId30"/>
    <p:sldId id="348" r:id="rId31"/>
    <p:sldId id="349" r:id="rId32"/>
    <p:sldId id="350" r:id="rId33"/>
    <p:sldId id="351" r:id="rId34"/>
    <p:sldId id="352" r:id="rId35"/>
    <p:sldId id="306" r:id="rId36"/>
    <p:sldId id="353" r:id="rId37"/>
    <p:sldId id="354" r:id="rId3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306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5F8EE-5653-4FCD-92B4-6E6EE982DA09}" type="datetimeFigureOut">
              <a:rPr lang="sk-SK" smtClean="0"/>
              <a:pPr/>
              <a:t>20.10.2013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795AD-3B36-4C26-879E-4882C67F182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14348" y="142852"/>
            <a:ext cx="7772400" cy="857255"/>
          </a:xfrm>
        </p:spPr>
        <p:txBody>
          <a:bodyPr>
            <a:norm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omic Sans MS" pitchFamily="66" charset="0"/>
              </a:rPr>
              <a:t>Spojená škola sv. Františka Assiského Malacky</a:t>
            </a:r>
            <a:endParaRPr lang="sk-SK" sz="2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28596" y="4214818"/>
            <a:ext cx="8001056" cy="2643182"/>
          </a:xfrm>
        </p:spPr>
        <p:txBody>
          <a:bodyPr>
            <a:normAutofit/>
          </a:bodyPr>
          <a:lstStyle/>
          <a:p>
            <a:pPr algn="l"/>
            <a:r>
              <a:rPr lang="sk-SK" b="1" dirty="0" smtClean="0">
                <a:solidFill>
                  <a:srgbClr val="0070C0"/>
                </a:solidFill>
                <a:latin typeface="Comic Sans MS" pitchFamily="66" charset="0"/>
              </a:rPr>
              <a:t>Štvrtok 17.10. 2013</a:t>
            </a:r>
          </a:p>
          <a:p>
            <a:pPr marL="514350" indent="-514350" algn="l"/>
            <a:r>
              <a:rPr lang="sk-SK" b="1" u="sng" dirty="0" smtClean="0">
                <a:solidFill>
                  <a:srgbClr val="0070C0"/>
                </a:solidFill>
                <a:latin typeface="Comic Sans MS" pitchFamily="66" charset="0"/>
              </a:rPr>
              <a:t>2.denná téma: </a:t>
            </a:r>
          </a:p>
          <a:p>
            <a:pPr marL="514350" indent="-514350" algn="l"/>
            <a:r>
              <a:rPr lang="sk-SK" sz="3600" b="1" dirty="0" smtClean="0">
                <a:solidFill>
                  <a:srgbClr val="FF3300"/>
                </a:solidFill>
                <a:latin typeface="Comic Sans MS" pitchFamily="66" charset="0"/>
              </a:rPr>
              <a:t>ODKIAĽ JEDLO POCHÁDZA?</a:t>
            </a:r>
            <a:endParaRPr lang="sk-SK" sz="3600" b="1" dirty="0">
              <a:solidFill>
                <a:srgbClr val="FF3300"/>
              </a:solidFill>
              <a:latin typeface="Comic Sans MS" pitchFamily="66" charset="0"/>
            </a:endParaRPr>
          </a:p>
        </p:txBody>
      </p:sp>
      <p:pic>
        <p:nvPicPr>
          <p:cNvPr id="4" name="Obrázek 3" descr="http://www.opotravinach.sk/app/webroot/files/talk_files/HOVORMEok726x1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4422"/>
            <a:ext cx="742958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logoTalk" descr="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1142984"/>
            <a:ext cx="142876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Slovo na úvod...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357158" y="1071547"/>
            <a:ext cx="857256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Naša škola sa rozhodla zapojiť do každej vyhlásenej dennej témy.  </a:t>
            </a:r>
          </a:p>
          <a:p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Pripravila   </a:t>
            </a:r>
            <a:r>
              <a:rPr lang="sk-SK" sz="3000" b="1" dirty="0" smtClean="0">
                <a:solidFill>
                  <a:srgbClr val="FF0000"/>
                </a:solidFill>
                <a:latin typeface="Candara" pitchFamily="34" charset="0"/>
              </a:rPr>
              <a:t>zdravovednú súťaž </a:t>
            </a:r>
          </a:p>
          <a:p>
            <a:r>
              <a:rPr lang="sk-SK" sz="3000" b="1" dirty="0" smtClean="0">
                <a:solidFill>
                  <a:srgbClr val="0070C0"/>
                </a:solidFill>
                <a:latin typeface="Candara" pitchFamily="34" charset="0"/>
              </a:rPr>
              <a:t>	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so zámerom zapojiť do nej čo najväčší počet detí.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Čo bolo cieľom súťaže?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vzdelávať sa o potravinách a dobrých stravovacích návykoch ako súčasti zdravého životného štýlu, o úlohe potravín pri ochrane zdravia a ich význame pre tvorbu a ochranu životného prostredia.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Pre koho bola súťaž určená?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pre triedne kolektívy 5.-9. ročníka ZŠ</a:t>
            </a:r>
          </a:p>
          <a:p>
            <a:r>
              <a:rPr lang="sk-SK" sz="2400" b="1" dirty="0" smtClean="0">
                <a:solidFill>
                  <a:srgbClr val="FF3300"/>
                </a:solidFill>
                <a:latin typeface="Candara" pitchFamily="34" charset="0"/>
              </a:rPr>
              <a:t>Ako sa súťažilo?  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pre každý triedny kolektív boli pripravené dve súťažné aktivity.  Viac v </a:t>
            </a:r>
            <a:r>
              <a:rPr lang="sk-SK" sz="2400" b="1" i="1" dirty="0" smtClean="0">
                <a:solidFill>
                  <a:srgbClr val="0070C0"/>
                </a:solidFill>
                <a:latin typeface="Candara" pitchFamily="34" charset="0"/>
              </a:rPr>
              <a:t>propozíciách k súťaži</a:t>
            </a:r>
            <a:r>
              <a:rPr lang="sk-SK" sz="2400" dirty="0" smtClean="0">
                <a:solidFill>
                  <a:srgbClr val="0070C0"/>
                </a:solidFill>
                <a:latin typeface="Candara" pitchFamily="34" charset="0"/>
              </a:rPr>
              <a:t>.</a:t>
            </a:r>
          </a:p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O čo sa súťažilo? </a:t>
            </a: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1. miesto:</a:t>
            </a:r>
            <a:r>
              <a:rPr lang="sk-SK" sz="2400" b="1" dirty="0" smtClean="0">
                <a:solidFill>
                  <a:srgbClr val="0070C0"/>
                </a:solidFill>
              </a:rPr>
              <a:t>  Zdravovedný balíček v hodnote 50€!</a:t>
            </a:r>
            <a:endParaRPr lang="cs-CZ" sz="2400" dirty="0" smtClean="0">
              <a:solidFill>
                <a:srgbClr val="0070C0"/>
              </a:solidFill>
            </a:endParaRP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2. miesto:</a:t>
            </a:r>
            <a:r>
              <a:rPr lang="sk-SK" sz="2400" b="1" dirty="0" smtClean="0">
                <a:solidFill>
                  <a:srgbClr val="0070C0"/>
                </a:solidFill>
              </a:rPr>
              <a:t>  Zdravovedný balíček v hodnote 30€!</a:t>
            </a:r>
            <a:endParaRPr lang="cs-CZ" sz="2400" dirty="0" smtClean="0">
              <a:solidFill>
                <a:srgbClr val="0070C0"/>
              </a:solidFill>
            </a:endParaRP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 3. miesto:</a:t>
            </a:r>
            <a:r>
              <a:rPr lang="sk-SK" sz="2400" b="1" dirty="0" smtClean="0">
                <a:solidFill>
                  <a:srgbClr val="0070C0"/>
                </a:solidFill>
              </a:rPr>
              <a:t> Zdravovedný balíček v hodnote 20€!</a:t>
            </a:r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ek 4" descr="http://www.opotravinach.sk/app/webroot/files/talk_files/a%20zaciname_det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4786322"/>
            <a:ext cx="221457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  *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928670"/>
            <a:ext cx="8715436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1. aktivita  -  </a:t>
            </a:r>
            <a:r>
              <a:rPr lang="sk-SK" sz="2400" b="1" u="sng" dirty="0" smtClean="0">
                <a:solidFill>
                  <a:srgbClr val="FF0000"/>
                </a:solidFill>
                <a:latin typeface="Candara" pitchFamily="34" charset="0"/>
              </a:rPr>
              <a:t>individuálna</a:t>
            </a:r>
            <a:endParaRPr lang="cs-CZ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sk-SK" sz="2200" dirty="0" smtClean="0">
                <a:solidFill>
                  <a:srgbClr val="0070C0"/>
                </a:solidFill>
                <a:latin typeface="Candara" pitchFamily="34" charset="0"/>
              </a:rPr>
              <a:t>V rámci prvej aktivity má každá trieda určenú 1 tému:  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5.roč.: zelenina a ovocie 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6.roč.: mäso, ryby, vajcia, strukoviny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7.roč.: mlieko a mliečne výrobky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8. roč.: chlieb, pečivo, obilniny, ryža, cestoviny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9.roč.: tuky, sladkosti, soľ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900" b="1" i="1" u="sng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i="1" u="sng" dirty="0" smtClean="0">
                <a:solidFill>
                  <a:srgbClr val="0070C0"/>
                </a:solidFill>
                <a:latin typeface="Candara" pitchFamily="34" charset="0"/>
              </a:rPr>
              <a:t>Tvoja úloha: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Každý si „vylosuje“ </a:t>
            </a:r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jednu potravinu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, ktorá spadá do príslušnej ročníkovej témy.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Tvojou úlohou je vypátrať, ako táto </a:t>
            </a:r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potravina ovplyvňuje zdravý životný štýl človeka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,  teda či napr. prispieva k jeho zdraviu, prečo by si ju odporučil konzumovať, v akom množstve. 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Výsledok svojho pátrania si povinný: 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pPr marL="342900" lvl="0" indent="-342900">
              <a:buAutoNum type="alphaUcParenR"/>
            </a:pPr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spracovať na papier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(formát A4), a to pomocou nielen textového, ale aj obrazového </a:t>
            </a:r>
          </a:p>
          <a:p>
            <a:pPr marL="342900" lvl="0" indent="-342900"/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       materiálu (nákres, fotografia, obrázok z </a:t>
            </a:r>
            <a:r>
              <a:rPr lang="sk-SK" dirty="0" err="1" smtClean="0">
                <a:solidFill>
                  <a:srgbClr val="0070C0"/>
                </a:solidFill>
                <a:latin typeface="Candara" pitchFamily="34" charset="0"/>
              </a:rPr>
              <a:t>netu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atď.)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B)   ústne informovať o ňom svojich spolužiakov v triede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- na informovanie má každý len      </a:t>
            </a:r>
          </a:p>
          <a:p>
            <a:pPr lvl="0"/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        90 sekúnd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–je potrebné vybrať o svojej potravine tie najdôležitejšie informácie!!!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Prezentácie sa budú konať v rámci hodín biológie v termíne 14.-18.10.2013!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400" dirty="0" smtClean="0">
                <a:solidFill>
                  <a:srgbClr val="0070C0"/>
                </a:solidFill>
              </a:rPr>
              <a:t>* </a:t>
            </a:r>
            <a:r>
              <a:rPr lang="sk-SK" sz="1300" dirty="0" smtClean="0">
                <a:solidFill>
                  <a:srgbClr val="0070C0"/>
                </a:solidFill>
              </a:rPr>
              <a:t>pozn. propozície sú napísané tak, ako boli odovzdané jednotlivým triednym kolektívom.</a:t>
            </a:r>
            <a:r>
              <a:rPr lang="sk-SK" sz="2400" dirty="0" smtClean="0">
                <a:solidFill>
                  <a:srgbClr val="0070C0"/>
                </a:solidFill>
              </a:rPr>
              <a:t> </a:t>
            </a:r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ek 4" descr="http://www.opotravinach.sk/app/webroot/files/talk_files/ruky%20a%20paradajk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714488"/>
            <a:ext cx="235745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 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1000109"/>
            <a:ext cx="8715436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b="1" u="sng" dirty="0" smtClean="0">
                <a:solidFill>
                  <a:srgbClr val="FF0000"/>
                </a:solidFill>
                <a:latin typeface="Candara" pitchFamily="34" charset="0"/>
              </a:rPr>
              <a:t>V  1. aktivite sa hodnotí sa: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 </a:t>
            </a:r>
            <a:endParaRPr lang="cs-CZ" sz="3000" dirty="0" smtClean="0">
              <a:solidFill>
                <a:srgbClr val="FF000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a) forma spracovania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 –  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kreativita, tvorivosť, vzhľad, ...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b) obsah spracovania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 – 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výber podstatných informácií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c) spôsob prezentácie</a:t>
            </a:r>
          </a:p>
          <a:p>
            <a:pPr lvl="0"/>
            <a:endParaRPr lang="cs-CZ" sz="8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200" b="1" i="1" u="sng" dirty="0" smtClean="0">
                <a:solidFill>
                  <a:srgbClr val="0070C0"/>
                </a:solidFill>
                <a:latin typeface="Candara" pitchFamily="34" charset="0"/>
              </a:rPr>
              <a:t>Z tejto aktivity získa každý žiak známku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200" b="1" i="1" u="sng" dirty="0" smtClean="0">
                <a:solidFill>
                  <a:srgbClr val="0070C0"/>
                </a:solidFill>
                <a:latin typeface="Candara" pitchFamily="34" charset="0"/>
              </a:rPr>
              <a:t> (predmet biológia) do žiackej knižky </a:t>
            </a:r>
            <a:r>
              <a:rPr lang="sk-SK" sz="2200" b="1" dirty="0" smtClean="0">
                <a:solidFill>
                  <a:srgbClr val="0070C0"/>
                </a:solidFill>
                <a:latin typeface="Candara" pitchFamily="34" charset="0"/>
              </a:rPr>
              <a:t>!!! 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1200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Výsledky tejto aktivity sa započítavajú</a:t>
            </a: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do celkového hodnotenia takto: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   </a:t>
            </a:r>
            <a:r>
              <a:rPr lang="sk-SK" sz="1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body       /   známka </a:t>
            </a:r>
          </a:p>
          <a:p>
            <a:r>
              <a:rPr lang="sk-SK" sz="2200" dirty="0" smtClean="0">
                <a:solidFill>
                  <a:srgbClr val="0070C0"/>
                </a:solidFill>
              </a:rPr>
              <a:t>	6 – 5 b =  </a:t>
            </a:r>
            <a:r>
              <a:rPr lang="sk-SK" sz="2200" b="1" dirty="0" smtClean="0">
                <a:solidFill>
                  <a:srgbClr val="0070C0"/>
                </a:solidFill>
              </a:rPr>
              <a:t>1</a:t>
            </a:r>
            <a:endParaRPr lang="cs-CZ" sz="2200" b="1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4 – 3 b =  </a:t>
            </a:r>
            <a:r>
              <a:rPr lang="sk-SK" sz="2200" b="1" dirty="0" smtClean="0">
                <a:solidFill>
                  <a:srgbClr val="0070C0"/>
                </a:solidFill>
              </a:rPr>
              <a:t>2</a:t>
            </a:r>
            <a:endParaRPr lang="cs-CZ" sz="2200" b="1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2b = 	   </a:t>
            </a:r>
            <a:r>
              <a:rPr lang="sk-SK" sz="2200" b="1" dirty="0" smtClean="0">
                <a:solidFill>
                  <a:srgbClr val="0070C0"/>
                </a:solidFill>
              </a:rPr>
              <a:t>3</a:t>
            </a:r>
            <a:r>
              <a:rPr lang="sk-SK" sz="2200" dirty="0" smtClean="0">
                <a:solidFill>
                  <a:srgbClr val="0070C0"/>
                </a:solidFill>
              </a:rPr>
              <a:t>				Forma spracovania – 2b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1b =          </a:t>
            </a:r>
            <a:r>
              <a:rPr lang="sk-SK" sz="2200" b="1" dirty="0" smtClean="0">
                <a:solidFill>
                  <a:srgbClr val="0070C0"/>
                </a:solidFill>
              </a:rPr>
              <a:t>4</a:t>
            </a:r>
            <a:r>
              <a:rPr lang="sk-SK" sz="2200" dirty="0" smtClean="0">
                <a:solidFill>
                  <a:srgbClr val="0070C0"/>
                </a:solidFill>
              </a:rPr>
              <a:t>				Obsah spracovania – 2b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0b =          </a:t>
            </a:r>
            <a:r>
              <a:rPr lang="sk-SK" sz="2200" b="1" dirty="0" smtClean="0">
                <a:solidFill>
                  <a:srgbClr val="0070C0"/>
                </a:solidFill>
              </a:rPr>
              <a:t>5</a:t>
            </a:r>
            <a:r>
              <a:rPr lang="sk-SK" sz="2200" dirty="0" smtClean="0">
                <a:solidFill>
                  <a:srgbClr val="0070C0"/>
                </a:solidFill>
              </a:rPr>
              <a:t>				Spôsob prezentácie – 2b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</a:t>
            </a:r>
            <a:r>
              <a:rPr lang="sk-SK" i="1" dirty="0" smtClean="0">
                <a:solidFill>
                  <a:srgbClr val="0070C0"/>
                </a:solidFill>
              </a:rPr>
              <a:t>Boduje 20 najlepších! </a:t>
            </a:r>
            <a:r>
              <a:rPr lang="sk-SK" sz="2200" dirty="0" smtClean="0">
                <a:solidFill>
                  <a:srgbClr val="0070C0"/>
                </a:solidFill>
              </a:rPr>
              <a:t>		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	</a:t>
            </a:r>
            <a:endParaRPr lang="sk-SK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endParaRPr lang="cs-CZ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</a:t>
            </a:r>
            <a:endParaRPr lang="cs-CZ" dirty="0" smtClean="0">
              <a:solidFill>
                <a:srgbClr val="0070C0"/>
              </a:solidFill>
            </a:endParaRPr>
          </a:p>
          <a:p>
            <a:endParaRPr lang="cs-CZ" sz="2600" dirty="0" smtClean="0">
              <a:latin typeface="Candara" pitchFamily="34" charset="0"/>
            </a:endParaRPr>
          </a:p>
          <a:p>
            <a:pPr lvl="0"/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5" name="Obrázek 4" descr="http://www.opotravinach.sk/app/webroot/files/talk_files/chlapec%20ziarovka_male_iny%20vyrez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2500306"/>
            <a:ext cx="2928958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928670"/>
            <a:ext cx="8715436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rgbClr val="FF0000"/>
                </a:solidFill>
                <a:latin typeface="Candara" pitchFamily="34" charset="0"/>
              </a:rPr>
              <a:t>2. aktivita  -  </a:t>
            </a:r>
            <a:r>
              <a:rPr lang="sk-SK" sz="2400" b="1" u="sng" dirty="0" smtClean="0">
                <a:solidFill>
                  <a:srgbClr val="FF0000"/>
                </a:solidFill>
                <a:latin typeface="Candara" pitchFamily="34" charset="0"/>
              </a:rPr>
              <a:t>skupinová</a:t>
            </a:r>
            <a:endParaRPr lang="cs-CZ" sz="2400" b="1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sk-SK" sz="2200" dirty="0" smtClean="0">
                <a:solidFill>
                  <a:srgbClr val="0070C0"/>
                </a:solidFill>
                <a:latin typeface="Candara" pitchFamily="34" charset="0"/>
              </a:rPr>
              <a:t>Aj v rámci druhej aktivity má každá trieda určenú 1 tému:  </a:t>
            </a:r>
            <a:endParaRPr lang="cs-CZ" sz="22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5.roč.: Nezanedbávaj pitný režim!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6.roč.: Odkiaľ jedlo pochádza?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7.roč.: Sleduj informácie na obale potravín!</a:t>
            </a:r>
            <a:r>
              <a:rPr lang="sk-SK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8. roč.: Potraviny – zdroj života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b="1" dirty="0" smtClean="0">
                <a:solidFill>
                  <a:srgbClr val="0070C0"/>
                </a:solidFill>
                <a:latin typeface="Candara" pitchFamily="34" charset="0"/>
              </a:rPr>
              <a:t>9.roč.: Jedz a hýb sa!</a:t>
            </a:r>
            <a:endParaRPr lang="cs-CZ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400" b="1" i="1" u="sng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200" b="1" i="1" u="sng" dirty="0" smtClean="0">
                <a:solidFill>
                  <a:srgbClr val="FF0000"/>
                </a:solidFill>
                <a:latin typeface="Candara" pitchFamily="34" charset="0"/>
              </a:rPr>
              <a:t>Vaša úloha</a:t>
            </a:r>
            <a:r>
              <a:rPr lang="sk-SK" sz="2200" b="1" dirty="0" smtClean="0">
                <a:solidFill>
                  <a:srgbClr val="FF0000"/>
                </a:solidFill>
                <a:latin typeface="Candara" pitchFamily="34" charset="0"/>
              </a:rPr>
              <a:t>:</a:t>
            </a:r>
            <a:endParaRPr lang="cs-CZ" sz="2200" dirty="0" smtClean="0">
              <a:solidFill>
                <a:srgbClr val="FF0000"/>
              </a:solidFill>
              <a:latin typeface="Candara" pitchFamily="34" charset="0"/>
            </a:endParaRPr>
          </a:p>
          <a:p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Ľubovoľnou formou spracovať tému a prezentovať ju odbornej porote!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i="1" dirty="0" smtClean="0">
                <a:solidFill>
                  <a:srgbClr val="0070C0"/>
                </a:solidFill>
                <a:latin typeface="Candara" pitchFamily="34" charset="0"/>
              </a:rPr>
              <a:t>Forma spracovania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: 	</a:t>
            </a:r>
            <a:r>
              <a:rPr lang="sk-SK" sz="2000" dirty="0" err="1" smtClean="0">
                <a:solidFill>
                  <a:srgbClr val="0070C0"/>
                </a:solidFill>
                <a:latin typeface="Candara" pitchFamily="34" charset="0"/>
              </a:rPr>
              <a:t>poster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, </a:t>
            </a:r>
            <a:r>
              <a:rPr lang="sk-SK" sz="2000" dirty="0" err="1" smtClean="0">
                <a:solidFill>
                  <a:srgbClr val="0070C0"/>
                </a:solidFill>
                <a:latin typeface="Candara" pitchFamily="34" charset="0"/>
              </a:rPr>
              <a:t>powerpointová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 prezentácia, plagát atď.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i="1" dirty="0" smtClean="0">
                <a:solidFill>
                  <a:srgbClr val="0070C0"/>
                </a:solidFill>
                <a:latin typeface="Candara" pitchFamily="34" charset="0"/>
              </a:rPr>
              <a:t>Dĺžka prezentácie: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	cca 15 minút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i="1" dirty="0" smtClean="0">
                <a:solidFill>
                  <a:srgbClr val="0070C0"/>
                </a:solidFill>
                <a:latin typeface="Candara" pitchFamily="34" charset="0"/>
              </a:rPr>
              <a:t>Termíny prezentácií</a:t>
            </a:r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:	5.roč.: 15.10.2013 (utorok)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6.roč.: 17.10.2013 (štvrtok)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7.roč.:  16.10.2013 (streda)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 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8. roč.: 14.10.2013 (pondelok)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b="1" dirty="0" smtClean="0">
                <a:solidFill>
                  <a:srgbClr val="0070C0"/>
                </a:solidFill>
                <a:latin typeface="Candara" pitchFamily="34" charset="0"/>
              </a:rPr>
              <a:t>			9.roč.: 18.10.2013 (piatok)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Pri prezentácii je možné použiť i rôzne kreatívne a nápadité prvky – pohyb, praktické ukážky, divadelné a iné pôsobivé vsuvky atď.;  k dispozícii Vám bude počítač s projektorom, ozvučovacia sústava.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" name="Obrázek 5" descr="http://www.opotravinach.sk/app/webroot/files/talk_files/deti%20pri%20jedle%20a%20jablk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643050"/>
            <a:ext cx="2333625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71670" y="214290"/>
            <a:ext cx="5072098" cy="571504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Propozície k súťaži </a:t>
            </a:r>
            <a:endParaRPr lang="sk-SK" sz="26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214282" y="1000109"/>
            <a:ext cx="8715436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000" b="1" u="sng" dirty="0" smtClean="0">
                <a:solidFill>
                  <a:srgbClr val="FF0000"/>
                </a:solidFill>
                <a:latin typeface="Candara" pitchFamily="34" charset="0"/>
              </a:rPr>
              <a:t>V  2. aktivite sa hodnotí sa: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 </a:t>
            </a:r>
            <a:endParaRPr lang="cs-CZ" sz="3000" dirty="0" smtClean="0">
              <a:solidFill>
                <a:srgbClr val="FF000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a) forma spracovania/produkt</a:t>
            </a:r>
            <a:r>
              <a:rPr lang="sk-SK" sz="2600" dirty="0" smtClean="0">
                <a:solidFill>
                  <a:srgbClr val="0070C0"/>
                </a:solidFill>
                <a:latin typeface="Candara" pitchFamily="34" charset="0"/>
              </a:rPr>
              <a:t> –  </a:t>
            </a:r>
            <a:r>
              <a:rPr lang="sk-SK" sz="2000" dirty="0" smtClean="0">
                <a:solidFill>
                  <a:srgbClr val="0070C0"/>
                </a:solidFill>
                <a:latin typeface="Candara" pitchFamily="34" charset="0"/>
              </a:rPr>
              <a:t>kreativita, tvorivosť, nápaditosť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b) spôsob stvárnenia témy</a:t>
            </a:r>
            <a:endParaRPr lang="cs-CZ" sz="2000" dirty="0" smtClean="0">
              <a:solidFill>
                <a:srgbClr val="0070C0"/>
              </a:solidFill>
              <a:latin typeface="Candara" pitchFamily="34" charset="0"/>
            </a:endParaRPr>
          </a:p>
          <a:p>
            <a:pPr lvl="0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c) spôsob prezentácie</a:t>
            </a:r>
          </a:p>
          <a:p>
            <a:pPr lvl="0"/>
            <a:endParaRPr lang="cs-CZ" sz="800" dirty="0" smtClean="0">
              <a:solidFill>
                <a:srgbClr val="0070C0"/>
              </a:solidFill>
              <a:latin typeface="Candara" pitchFamily="34" charset="0"/>
            </a:endParaRPr>
          </a:p>
          <a:p>
            <a:endParaRPr lang="sk-SK" sz="400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Výsledky tejto aktivity sa započítavajú</a:t>
            </a:r>
          </a:p>
          <a:p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do celkového hodnotenia takto: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</a:t>
            </a:r>
          </a:p>
          <a:p>
            <a:r>
              <a:rPr lang="sk-SK" sz="1200" b="1" dirty="0" smtClean="0">
                <a:solidFill>
                  <a:srgbClr val="0070C0"/>
                </a:solidFill>
                <a:latin typeface="Candara" pitchFamily="34" charset="0"/>
                <a:sym typeface="Wingdings"/>
              </a:rPr>
              <a:t>	</a:t>
            </a:r>
            <a:r>
              <a:rPr lang="sk-SK" sz="2200" dirty="0" smtClean="0">
                <a:solidFill>
                  <a:srgbClr val="0070C0"/>
                </a:solidFill>
              </a:rPr>
              <a:t>Forma spracovania –  max. 30 bodov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Obsah spracovania –  max. 30 bodov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Spôsob prezentácie – max. 40 bodov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sz="2200" dirty="0" smtClean="0">
                <a:solidFill>
                  <a:srgbClr val="0070C0"/>
                </a:solidFill>
              </a:rPr>
              <a:t>	</a:t>
            </a:r>
            <a:endParaRPr lang="sk-SK" sz="2200" i="1" dirty="0" smtClean="0">
              <a:solidFill>
                <a:srgbClr val="0070C0"/>
              </a:solidFill>
            </a:endParaRPr>
          </a:p>
          <a:p>
            <a:r>
              <a:rPr lang="sk-SK" sz="2200" i="1" dirty="0" smtClean="0">
                <a:solidFill>
                  <a:srgbClr val="0070C0"/>
                </a:solidFill>
              </a:rPr>
              <a:t>O bodovaní rozhoduje trojčlenná odborná porota!</a:t>
            </a:r>
            <a:endParaRPr lang="cs-CZ" sz="2200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	</a:t>
            </a:r>
            <a:endParaRPr lang="sk-SK" b="1" dirty="0" smtClean="0">
              <a:solidFill>
                <a:srgbClr val="0070C0"/>
              </a:solidFill>
              <a:latin typeface="Candara" pitchFamily="34" charset="0"/>
              <a:sym typeface="Wingdings"/>
            </a:endParaRPr>
          </a:p>
          <a:p>
            <a:endParaRPr lang="cs-CZ" dirty="0" smtClean="0">
              <a:solidFill>
                <a:srgbClr val="0070C0"/>
              </a:solidFill>
            </a:endParaRPr>
          </a:p>
          <a:p>
            <a:r>
              <a:rPr lang="sk-SK" dirty="0" smtClean="0">
                <a:solidFill>
                  <a:srgbClr val="0070C0"/>
                </a:solidFill>
              </a:rPr>
              <a:t>				</a:t>
            </a:r>
            <a:endParaRPr lang="cs-CZ" dirty="0" smtClean="0">
              <a:solidFill>
                <a:srgbClr val="0070C0"/>
              </a:solidFill>
            </a:endParaRPr>
          </a:p>
          <a:p>
            <a:endParaRPr lang="cs-CZ" sz="2600" dirty="0" smtClean="0">
              <a:latin typeface="Candara" pitchFamily="34" charset="0"/>
            </a:endParaRPr>
          </a:p>
          <a:p>
            <a:pPr lvl="0"/>
            <a:endParaRPr lang="cs-CZ" sz="2400" dirty="0" smtClean="0">
              <a:solidFill>
                <a:srgbClr val="0070C0"/>
              </a:solidFill>
            </a:endParaRPr>
          </a:p>
          <a:p>
            <a:endParaRPr lang="cs-CZ" sz="2400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6" name="Obrázek 5" descr="http://www.opotravinach.sk/app/webroot/files/talk_files/dievcatko%20s%20chlebom_mal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4214818"/>
            <a:ext cx="257176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1000100" y="3857628"/>
            <a:ext cx="4643470" cy="135732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1071570"/>
          </a:xfrm>
          <a:solidFill>
            <a:srgbClr val="FFFF00"/>
          </a:solidFill>
          <a:ln w="3810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marL="514350" indent="-514350"/>
            <a:r>
              <a:rPr lang="sk-SK" sz="2800" dirty="0" smtClean="0">
                <a:solidFill>
                  <a:srgbClr val="0070C0"/>
                </a:solidFill>
                <a:latin typeface="Comic Sans MS" pitchFamily="66" charset="0"/>
              </a:rPr>
              <a:t>Súťažná aktivita k dennej téme: </a:t>
            </a:r>
            <a:br>
              <a:rPr lang="sk-SK" sz="2800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sk-SK" sz="4000" b="1" dirty="0" smtClean="0">
                <a:solidFill>
                  <a:srgbClr val="FF3300"/>
                </a:solidFill>
                <a:latin typeface="Comic Sans MS" pitchFamily="66" charset="0"/>
              </a:rPr>
              <a:t>ODKIAĽ JEDLO POCHÁDZA?</a:t>
            </a:r>
            <a:endParaRPr lang="sk-SK" sz="4000" b="1" dirty="0">
              <a:solidFill>
                <a:srgbClr val="FF3300"/>
              </a:solidFill>
              <a:latin typeface="Comic Sans MS" pitchFamily="66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285720" y="2071678"/>
            <a:ext cx="8572560" cy="3970318"/>
          </a:xfrm>
          <a:prstGeom prst="rect">
            <a:avLst/>
          </a:prstGeom>
          <a:solidFill>
            <a:srgbClr val="FF6600"/>
          </a:solidFill>
        </p:spPr>
        <p:txBody>
          <a:bodyPr wrap="square" rtlCol="0">
            <a:spAutoFit/>
          </a:bodyPr>
          <a:lstStyle/>
          <a:p>
            <a:r>
              <a:rPr lang="sk-SK" sz="2600" dirty="0" smtClean="0">
                <a:latin typeface="Candara" pitchFamily="34" charset="0"/>
              </a:rPr>
              <a:t>Táto denná téma bola v zmysle predchádzajúcich propozícií určená </a:t>
            </a:r>
            <a:r>
              <a:rPr lang="sk-SK" sz="2600" b="1" dirty="0" smtClean="0">
                <a:latin typeface="Candara" pitchFamily="34" charset="0"/>
              </a:rPr>
              <a:t>pre triedne kolektívy 6. ročníkov </a:t>
            </a:r>
            <a:r>
              <a:rPr lang="sk-SK" sz="2600" dirty="0" smtClean="0">
                <a:latin typeface="Candara" pitchFamily="34" charset="0"/>
              </a:rPr>
              <a:t>(6.A, 6.B)  a  ich úlohou bolo prezentovať  tému </a:t>
            </a:r>
            <a:r>
              <a:rPr lang="sk-SK" sz="2600" b="1" dirty="0" smtClean="0">
                <a:latin typeface="Candara" pitchFamily="34" charset="0"/>
              </a:rPr>
              <a:t>ľubovoľnou formou </a:t>
            </a:r>
            <a:r>
              <a:rPr lang="sk-SK" sz="2600" dirty="0" smtClean="0">
                <a:latin typeface="Candara" pitchFamily="34" charset="0"/>
              </a:rPr>
              <a:t>(každá trieda osobitne) - a to odbornej porote (trojčlennej – učitelia školy) a v reprezentatívnom priestore školy  (spoločenská miestnosť).</a:t>
            </a:r>
          </a:p>
          <a:p>
            <a:r>
              <a:rPr lang="sk-SK" sz="2400" dirty="0" smtClean="0">
                <a:latin typeface="Candara" pitchFamily="34" charset="0"/>
              </a:rPr>
              <a:t>Pri príprave súťažných aktivít mohli triedy využiť </a:t>
            </a:r>
            <a:r>
              <a:rPr lang="sk-SK" sz="2400" b="1" dirty="0" smtClean="0">
                <a:latin typeface="Candara" pitchFamily="34" charset="0"/>
              </a:rPr>
              <a:t>odbornú asistenciu vyučujúcich prírodovedných predmetov:</a:t>
            </a:r>
            <a:endParaRPr lang="cs-CZ" sz="2400" dirty="0" smtClean="0">
              <a:latin typeface="Candara" pitchFamily="34" charset="0"/>
            </a:endParaRPr>
          </a:p>
          <a:p>
            <a:r>
              <a:rPr lang="sk-SK" sz="2400" dirty="0" smtClean="0">
                <a:latin typeface="Candara" pitchFamily="34" charset="0"/>
              </a:rPr>
              <a:t>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</a:t>
            </a:r>
            <a:r>
              <a:rPr lang="sk-SK" sz="2400" dirty="0" err="1" smtClean="0">
                <a:latin typeface="Candara" pitchFamily="34" charset="0"/>
              </a:rPr>
              <a:t>Biksadská</a:t>
            </a:r>
            <a:r>
              <a:rPr lang="sk-SK" sz="2400" dirty="0" smtClean="0">
                <a:latin typeface="Candara" pitchFamily="34" charset="0"/>
              </a:rPr>
              <a:t>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Oravcová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</a:t>
            </a:r>
            <a:r>
              <a:rPr lang="sk-SK" sz="2400" dirty="0" err="1" smtClean="0">
                <a:latin typeface="Candara" pitchFamily="34" charset="0"/>
              </a:rPr>
              <a:t>Chvátalová</a:t>
            </a:r>
            <a:r>
              <a:rPr lang="sk-SK" sz="2400" dirty="0" smtClean="0">
                <a:latin typeface="Candara" pitchFamily="34" charset="0"/>
              </a:rPr>
              <a:t> </a:t>
            </a:r>
            <a:r>
              <a:rPr lang="sk-SK" sz="2400" dirty="0" err="1" smtClean="0">
                <a:latin typeface="Candara" pitchFamily="34" charset="0"/>
              </a:rPr>
              <a:t>p.uč</a:t>
            </a:r>
            <a:r>
              <a:rPr lang="sk-SK" sz="2400" dirty="0" smtClean="0">
                <a:latin typeface="Candara" pitchFamily="34" charset="0"/>
              </a:rPr>
              <a:t>. </a:t>
            </a:r>
            <a:r>
              <a:rPr lang="sk-SK" sz="2400" dirty="0" err="1" smtClean="0">
                <a:latin typeface="Candara" pitchFamily="34" charset="0"/>
              </a:rPr>
              <a:t>Lániková</a:t>
            </a:r>
            <a:r>
              <a:rPr lang="sk-SK" sz="2400" dirty="0" smtClean="0">
                <a:latin typeface="Candara" pitchFamily="34" charset="0"/>
              </a:rPr>
              <a:t>.</a:t>
            </a:r>
          </a:p>
          <a:p>
            <a:r>
              <a:rPr lang="sk-SK" sz="2400" dirty="0" smtClean="0">
                <a:latin typeface="Candara" pitchFamily="34" charset="0"/>
              </a:rPr>
              <a:t>Viaceré triedy využili aj pomoc svojich triednych učiteľov! </a:t>
            </a:r>
            <a:endParaRPr lang="cs-CZ" sz="24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19788063">
            <a:off x="229056" y="2706556"/>
            <a:ext cx="8229600" cy="1143000"/>
          </a:xfrm>
        </p:spPr>
        <p:txBody>
          <a:bodyPr>
            <a:noAutofit/>
          </a:bodyPr>
          <a:lstStyle/>
          <a:p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Ako to dopadlo </a:t>
            </a:r>
            <a:b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v </a:t>
            </a:r>
            <a:r>
              <a:rPr lang="sk-SK" sz="20000" b="1" dirty="0" smtClean="0">
                <a:solidFill>
                  <a:schemeClr val="accent6">
                    <a:lumMod val="75000"/>
                  </a:schemeClr>
                </a:solidFill>
                <a:latin typeface="Candara" pitchFamily="34" charset="0"/>
              </a:rPr>
              <a:t>6.A</a:t>
            </a: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 ?</a:t>
            </a:r>
            <a:endParaRPr lang="cs-CZ" sz="11200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43998" cy="1143000"/>
          </a:xfrm>
        </p:spPr>
        <p:txBody>
          <a:bodyPr>
            <a:noAutofit/>
          </a:bodyPr>
          <a:lstStyle/>
          <a:p>
            <a:r>
              <a:rPr lang="sk-SK" sz="2600" dirty="0" smtClean="0">
                <a:solidFill>
                  <a:srgbClr val="FF0000"/>
                </a:solidFill>
                <a:latin typeface="Candara" pitchFamily="34" charset="0"/>
              </a:rPr>
              <a:t>Milá 6.A, každý sme sa čudovali, prečo chodia po škole s tými tabuľkami uviazanými na krku...? No keď začali premietať jednotlivé snímky svojej prezentácie v </a:t>
            </a:r>
            <a:r>
              <a:rPr lang="sk-SK" sz="2600" dirty="0" err="1" smtClean="0">
                <a:solidFill>
                  <a:srgbClr val="FF0000"/>
                </a:solidFill>
                <a:latin typeface="Candara" pitchFamily="34" charset="0"/>
              </a:rPr>
              <a:t>powerpointe</a:t>
            </a:r>
            <a:r>
              <a:rPr lang="sk-SK" sz="2600" dirty="0" smtClean="0">
                <a:solidFill>
                  <a:srgbClr val="FF0000"/>
                </a:solidFill>
                <a:latin typeface="Candara" pitchFamily="34" charset="0"/>
              </a:rPr>
              <a:t>, pochopili sme... </a:t>
            </a:r>
            <a:endParaRPr lang="cs-CZ" sz="26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1026" name="Picture 2" descr="I:\hovorme o jedle foto\Resampled\hovorme o jedle 3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821621"/>
            <a:ext cx="6715172" cy="50363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sk-SK" sz="2800" dirty="0" smtClean="0">
                <a:solidFill>
                  <a:srgbClr val="FF0000"/>
                </a:solidFill>
                <a:latin typeface="Candara" pitchFamily="34" charset="0"/>
              </a:rPr>
              <a:t>Každý jeden predstavil </a:t>
            </a:r>
            <a:r>
              <a:rPr lang="sk-SK" sz="2800" b="1" dirty="0" smtClean="0">
                <a:solidFill>
                  <a:srgbClr val="FF0000"/>
                </a:solidFill>
                <a:latin typeface="Candara" pitchFamily="34" charset="0"/>
              </a:rPr>
              <a:t>tradičné jedlo „svojej“ krajiny</a:t>
            </a:r>
            <a:r>
              <a:rPr lang="sk-SK" sz="2800" dirty="0" smtClean="0">
                <a:solidFill>
                  <a:srgbClr val="FF0000"/>
                </a:solidFill>
                <a:latin typeface="Candara" pitchFamily="34" charset="0"/>
              </a:rPr>
              <a:t>, ktorej vlajku mal na sebe. Neostalo však len pri predstavení – ale o tradičných národných jedlách sme sa dozvedeli  aj kadejaké zaujímavosti ...</a:t>
            </a:r>
            <a:endParaRPr lang="cs-CZ" sz="28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2050" name="Picture 2" descr="I:\hovorme o jedle foto\Resampled\hovorme o jedle 31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332037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5715000"/>
            <a:ext cx="8229600" cy="1143000"/>
          </a:xfrm>
        </p:spPr>
        <p:txBody>
          <a:bodyPr>
            <a:normAutofit/>
          </a:bodyPr>
          <a:lstStyle/>
          <a:p>
            <a:r>
              <a:rPr lang="sk-SK" sz="2800" dirty="0" smtClean="0">
                <a:solidFill>
                  <a:srgbClr val="FF0000"/>
                </a:solidFill>
                <a:latin typeface="Candara" pitchFamily="34" charset="0"/>
              </a:rPr>
              <a:t>... Tak napríklad vedeli ste, že japonské </a:t>
            </a:r>
            <a:r>
              <a:rPr lang="sk-SK" sz="2800" b="1" i="1" dirty="0" err="1" smtClean="0">
                <a:solidFill>
                  <a:srgbClr val="FF0000"/>
                </a:solidFill>
                <a:latin typeface="Candara" pitchFamily="34" charset="0"/>
              </a:rPr>
              <a:t>sushi</a:t>
            </a:r>
            <a:r>
              <a:rPr lang="sk-SK" sz="2800" dirty="0" smtClean="0">
                <a:solidFill>
                  <a:srgbClr val="FF0000"/>
                </a:solidFill>
                <a:latin typeface="Candara" pitchFamily="34" charset="0"/>
              </a:rPr>
              <a:t> je zložené z ryže, surových rýb a morských plodov?</a:t>
            </a:r>
            <a:endParaRPr lang="cs-CZ" sz="28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3074" name="Picture 2" descr="I:\hovorme o jedle foto\Resampled\hovorme o jedle 31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501494" cy="5626121"/>
          </a:xfrm>
          <a:prstGeom prst="rect">
            <a:avLst/>
          </a:prstGeom>
          <a:noFill/>
        </p:spPr>
      </p:pic>
      <p:pic>
        <p:nvPicPr>
          <p:cNvPr id="3075" name="Picture 3" descr="I:\hovorme o jedle foto\Resampled\hovorme o jedle 3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6643691" y="357187"/>
            <a:ext cx="2857496" cy="21431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Autofit/>
          </a:bodyPr>
          <a:lstStyle/>
          <a:p>
            <a:r>
              <a:rPr lang="sk-SK" sz="3400" dirty="0" smtClean="0">
                <a:solidFill>
                  <a:srgbClr val="FF0000"/>
                </a:solidFill>
                <a:latin typeface="Candara" pitchFamily="34" charset="0"/>
              </a:rPr>
              <a:t>...alebo tiež to, že </a:t>
            </a:r>
            <a:r>
              <a:rPr lang="sk-SK" sz="3400" b="1" i="1" dirty="0" smtClean="0">
                <a:solidFill>
                  <a:srgbClr val="FF0000"/>
                </a:solidFill>
                <a:latin typeface="Candara" pitchFamily="34" charset="0"/>
              </a:rPr>
              <a:t>maďarské </a:t>
            </a:r>
            <a:r>
              <a:rPr lang="sk-SK" sz="3400" b="1" i="1" dirty="0" err="1" smtClean="0">
                <a:solidFill>
                  <a:srgbClr val="FF0000"/>
                </a:solidFill>
                <a:latin typeface="Candara" pitchFamily="34" charset="0"/>
              </a:rPr>
              <a:t>chili</a:t>
            </a:r>
            <a:r>
              <a:rPr lang="sk-SK" sz="3400" b="1" i="1" dirty="0" smtClean="0">
                <a:solidFill>
                  <a:srgbClr val="FF0000"/>
                </a:solidFill>
                <a:latin typeface="Candara" pitchFamily="34" charset="0"/>
              </a:rPr>
              <a:t> papričky </a:t>
            </a:r>
            <a:r>
              <a:rPr lang="sk-SK" sz="3400" dirty="0" smtClean="0">
                <a:solidFill>
                  <a:srgbClr val="FF0000"/>
                </a:solidFill>
                <a:latin typeface="Candara" pitchFamily="34" charset="0"/>
              </a:rPr>
              <a:t>sa vysádzajú v Afrike ako ochrane pred slonmi?</a:t>
            </a:r>
            <a:endParaRPr lang="cs-CZ" sz="34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4098" name="Picture 2" descr="I:\hovorme o jedle foto\Resampled\hovorme o jedle 3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000240"/>
            <a:ext cx="6248931" cy="46866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857272"/>
          </a:xfrm>
        </p:spPr>
        <p:txBody>
          <a:bodyPr>
            <a:normAutofit fontScale="90000"/>
          </a:bodyPr>
          <a:lstStyle/>
          <a:p>
            <a: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  <a:t>...samozrejme, že sa nedalo zabudnúť ani </a:t>
            </a:r>
            <a:b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</a:br>
            <a: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  <a:t>na lahodnú </a:t>
            </a:r>
            <a:r>
              <a:rPr lang="sk-SK" sz="3200" b="1" i="1" dirty="0" smtClean="0">
                <a:solidFill>
                  <a:srgbClr val="FF0000"/>
                </a:solidFill>
                <a:latin typeface="Candara" pitchFamily="34" charset="0"/>
              </a:rPr>
              <a:t>belgickú čokoládu</a:t>
            </a:r>
            <a: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  <a:t>...</a:t>
            </a:r>
            <a:endParaRPr lang="cs-CZ" sz="32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5122" name="Picture 2" descr="I:\hovorme o jedle foto\Resampled\hovorme o jedle 3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452125"/>
            <a:ext cx="7207833" cy="5405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5429264"/>
            <a:ext cx="8229600" cy="1143000"/>
          </a:xfrm>
        </p:spPr>
        <p:txBody>
          <a:bodyPr>
            <a:normAutofit/>
          </a:bodyPr>
          <a:lstStyle/>
          <a:p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...či </a:t>
            </a:r>
            <a:r>
              <a:rPr lang="sk-SK" sz="3000" b="1" i="1" dirty="0" smtClean="0">
                <a:solidFill>
                  <a:srgbClr val="FF0000"/>
                </a:solidFill>
                <a:latin typeface="Candara" pitchFamily="34" charset="0"/>
              </a:rPr>
              <a:t>taliansku pizzu 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(ktorú my Slováci s obľubou konzumujeme... 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  <a:sym typeface="Wingdings" pitchFamily="2" charset="2"/>
              </a:rPr>
              <a:t> )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 </a:t>
            </a:r>
            <a:endParaRPr lang="cs-CZ" sz="30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6146" name="Picture 2" descr="I:\hovorme o jedle foto\Resampled\hovorme o jedle 31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357166"/>
            <a:ext cx="6786610" cy="5089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  <a:t>... v niektorých prípadoch (USA) sme sa nebáli byť voči tamojším zvykovým jedlám kritickí... (</a:t>
            </a:r>
            <a:r>
              <a:rPr lang="sk-SK" sz="3200" b="1" dirty="0" smtClean="0">
                <a:solidFill>
                  <a:srgbClr val="FF0000"/>
                </a:solidFill>
                <a:latin typeface="Candara" pitchFamily="34" charset="0"/>
              </a:rPr>
              <a:t>oceňujeme</a:t>
            </a:r>
            <a: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  <a:t>!)</a:t>
            </a:r>
            <a:endParaRPr lang="cs-CZ" sz="32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7170" name="Picture 2" descr="I:\hovorme o jedle foto\Resampled\hovorme o jedle 31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07307"/>
            <a:ext cx="7000924" cy="5250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400" dirty="0" smtClean="0">
                <a:solidFill>
                  <a:srgbClr val="FF0000"/>
                </a:solidFill>
                <a:latin typeface="Candara" pitchFamily="34" charset="0"/>
              </a:rPr>
              <a:t>... zastávka na Slovensku bola ako inak – </a:t>
            </a:r>
            <a:r>
              <a:rPr lang="sk-SK" sz="3400" b="1" i="1" dirty="0" smtClean="0">
                <a:solidFill>
                  <a:srgbClr val="FF0000"/>
                </a:solidFill>
                <a:latin typeface="Candara" pitchFamily="34" charset="0"/>
              </a:rPr>
              <a:t>bryndzová</a:t>
            </a:r>
            <a:r>
              <a:rPr lang="sk-SK" sz="3400" dirty="0" smtClean="0">
                <a:solidFill>
                  <a:srgbClr val="FF0000"/>
                </a:solidFill>
                <a:latin typeface="Candara" pitchFamily="34" charset="0"/>
              </a:rPr>
              <a:t>... </a:t>
            </a:r>
            <a:r>
              <a:rPr lang="sk-SK" sz="3400" dirty="0" smtClean="0">
                <a:solidFill>
                  <a:srgbClr val="FF0000"/>
                </a:solidFill>
                <a:latin typeface="Candara" pitchFamily="34" charset="0"/>
                <a:sym typeface="Wingdings" pitchFamily="2" charset="2"/>
              </a:rPr>
              <a:t></a:t>
            </a:r>
            <a:r>
              <a:rPr lang="sk-SK" sz="3400" dirty="0" smtClean="0">
                <a:solidFill>
                  <a:srgbClr val="FF0000"/>
                </a:solidFill>
                <a:latin typeface="Candara" pitchFamily="34" charset="0"/>
              </a:rPr>
              <a:t>  </a:t>
            </a:r>
            <a:endParaRPr lang="cs-CZ" sz="34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8194" name="Picture 2" descr="I:\hovorme o jedle foto\Resampled\hovorme o jedle 31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7" y="1600200"/>
            <a:ext cx="6929486" cy="51971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  <a:t>... a neobišli sme ani tradičnú dovolenkovú slovenskú destináciu – Chorvátsko... </a:t>
            </a:r>
            <a:b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</a:br>
            <a:r>
              <a:rPr lang="sk-SK" sz="2700" dirty="0" smtClean="0">
                <a:solidFill>
                  <a:srgbClr val="FF0000"/>
                </a:solidFill>
                <a:latin typeface="Candara" pitchFamily="34" charset="0"/>
              </a:rPr>
              <a:t>(každému bolo jasné, že o mäse musí hovoriť chlapec... </a:t>
            </a:r>
            <a:r>
              <a:rPr lang="sk-SK" sz="2700" dirty="0" smtClean="0">
                <a:solidFill>
                  <a:srgbClr val="FF0000"/>
                </a:solidFill>
                <a:latin typeface="Candara" pitchFamily="34" charset="0"/>
                <a:sym typeface="Wingdings" pitchFamily="2" charset="2"/>
              </a:rPr>
              <a:t>)</a:t>
            </a:r>
            <a:endParaRPr lang="cs-CZ" sz="27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9218" name="Picture 2" descr="I:\hovorme o jedle foto\Resampled\hovorme o jedle 31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10145" y="1571613"/>
            <a:ext cx="7048517" cy="5286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  <a:t>... končili sme pri </a:t>
            </a:r>
            <a:r>
              <a:rPr lang="sk-SK" sz="3200" b="1" i="1" dirty="0" smtClean="0">
                <a:solidFill>
                  <a:srgbClr val="FF0000"/>
                </a:solidFill>
                <a:latin typeface="Candara" pitchFamily="34" charset="0"/>
              </a:rPr>
              <a:t>francúzskom vínku</a:t>
            </a:r>
            <a:r>
              <a:rPr lang="sk-SK" sz="3200" dirty="0" smtClean="0">
                <a:solidFill>
                  <a:srgbClr val="FF0000"/>
                </a:solidFill>
                <a:latin typeface="Candara" pitchFamily="34" charset="0"/>
              </a:rPr>
              <a:t>, k dokonalosti chýbala porote len ochutnávka... </a:t>
            </a:r>
            <a:r>
              <a:rPr lang="sk-SK" sz="3200" dirty="0" smtClean="0">
                <a:solidFill>
                  <a:srgbClr val="FF0000"/>
                </a:solidFill>
                <a:latin typeface="Candara" pitchFamily="34" charset="0"/>
                <a:sym typeface="Wingdings" pitchFamily="2" charset="2"/>
              </a:rPr>
              <a:t></a:t>
            </a:r>
            <a:endParaRPr lang="cs-CZ" sz="32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10242" name="Picture 2" descr="I:\hovorme o jedle foto\Resampled\hovorme o jedle 32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00174"/>
            <a:ext cx="6915181" cy="51863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714876" y="214290"/>
            <a:ext cx="4129062" cy="2398719"/>
          </a:xfr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sk-SK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HODNOTENIE ODBORNEJ POROTY:</a:t>
            </a:r>
            <a:endParaRPr lang="cs-CZ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sk-SK" sz="10000" b="1" dirty="0" smtClean="0">
                <a:solidFill>
                  <a:srgbClr val="FF6600"/>
                </a:solidFill>
              </a:rPr>
              <a:t>95 bodov </a:t>
            </a:r>
          </a:p>
          <a:p>
            <a:r>
              <a:rPr lang="sk-SK" sz="4000" b="1" dirty="0" smtClean="0">
                <a:solidFill>
                  <a:srgbClr val="FF6600"/>
                </a:solidFill>
              </a:rPr>
              <a:t>(zo 100 možných)</a:t>
            </a:r>
            <a:endParaRPr lang="cs-CZ" sz="4000" b="1" dirty="0">
              <a:solidFill>
                <a:srgbClr val="FF6600"/>
              </a:solidFill>
            </a:endParaRPr>
          </a:p>
        </p:txBody>
      </p:sp>
      <p:pic>
        <p:nvPicPr>
          <p:cNvPr id="32770" name="Picture 2" descr="http://ts1.mm.bing.net/th?id=H.4537415108266548&amp;pid=15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3553913" cy="2357430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571472" y="2857496"/>
            <a:ext cx="7572428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3600" b="1" dirty="0" smtClean="0">
                <a:solidFill>
                  <a:srgbClr val="FF0000"/>
                </a:solidFill>
                <a:latin typeface="Candara" pitchFamily="34" charset="0"/>
              </a:rPr>
              <a:t>Šiestaci z áčky:  bravó! </a:t>
            </a:r>
            <a:r>
              <a:rPr lang="sk-SK" sz="3600" b="1" dirty="0" err="1" smtClean="0">
                <a:solidFill>
                  <a:srgbClr val="FF0000"/>
                </a:solidFill>
                <a:latin typeface="Candara" pitchFamily="34" charset="0"/>
              </a:rPr>
              <a:t>great</a:t>
            </a:r>
            <a:r>
              <a:rPr lang="sk-SK" sz="3600" b="1" dirty="0" smtClean="0">
                <a:solidFill>
                  <a:srgbClr val="FF0000"/>
                </a:solidFill>
                <a:latin typeface="Candara" pitchFamily="34" charset="0"/>
              </a:rPr>
              <a:t>! </a:t>
            </a:r>
            <a:r>
              <a:rPr lang="sk-SK" sz="3600" b="1" dirty="0" err="1" smtClean="0">
                <a:solidFill>
                  <a:srgbClr val="FF0000"/>
                </a:solidFill>
                <a:latin typeface="Candara" pitchFamily="34" charset="0"/>
              </a:rPr>
              <a:t>merci</a:t>
            </a:r>
            <a:r>
              <a:rPr lang="sk-SK" sz="3600" b="1" dirty="0" smtClean="0">
                <a:solidFill>
                  <a:srgbClr val="FF0000"/>
                </a:solidFill>
                <a:latin typeface="Candara" pitchFamily="34" charset="0"/>
              </a:rPr>
              <a:t>! </a:t>
            </a:r>
            <a:endParaRPr lang="cs-CZ" sz="3600" b="1" dirty="0">
              <a:solidFill>
                <a:srgbClr val="FF00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19788063">
            <a:off x="229056" y="2706556"/>
            <a:ext cx="8229600" cy="1143000"/>
          </a:xfrm>
        </p:spPr>
        <p:txBody>
          <a:bodyPr>
            <a:noAutofit/>
          </a:bodyPr>
          <a:lstStyle/>
          <a:p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Ako to dopadlo </a:t>
            </a:r>
            <a:b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v </a:t>
            </a:r>
            <a:r>
              <a:rPr lang="sk-SK" sz="20000" b="1" dirty="0" smtClean="0">
                <a:solidFill>
                  <a:schemeClr val="accent6">
                    <a:lumMod val="75000"/>
                  </a:schemeClr>
                </a:solidFill>
                <a:latin typeface="Candara" pitchFamily="34" charset="0"/>
              </a:rPr>
              <a:t>6.B</a:t>
            </a:r>
            <a:r>
              <a:rPr lang="sk-SK" sz="11200" b="1" dirty="0" smtClean="0">
                <a:solidFill>
                  <a:srgbClr val="0070C0"/>
                </a:solidFill>
                <a:latin typeface="Candara" pitchFamily="34" charset="0"/>
              </a:rPr>
              <a:t> ?</a:t>
            </a:r>
            <a:endParaRPr lang="cs-CZ" sz="11200" b="1" dirty="0">
              <a:solidFill>
                <a:srgbClr val="0070C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dirty="0" smtClean="0">
                <a:solidFill>
                  <a:srgbClr val="FF0000"/>
                </a:solidFill>
                <a:latin typeface="Candara" pitchFamily="34" charset="0"/>
              </a:rPr>
              <a:t>„</a:t>
            </a:r>
            <a:r>
              <a:rPr lang="sk-SK" sz="3600" dirty="0" err="1" smtClean="0">
                <a:solidFill>
                  <a:srgbClr val="FF0000"/>
                </a:solidFill>
                <a:latin typeface="Candara" pitchFamily="34" charset="0"/>
              </a:rPr>
              <a:t>B-čka</a:t>
            </a:r>
            <a:r>
              <a:rPr lang="sk-SK" sz="3600" dirty="0" smtClean="0">
                <a:solidFill>
                  <a:srgbClr val="FF0000"/>
                </a:solidFill>
                <a:latin typeface="Candara" pitchFamily="34" charset="0"/>
              </a:rPr>
              <a:t>“ sa predstavila originálnou </a:t>
            </a:r>
            <a:r>
              <a:rPr lang="sk-SK" sz="3600" b="1" dirty="0" err="1" smtClean="0">
                <a:solidFill>
                  <a:srgbClr val="FF0000"/>
                </a:solidFill>
                <a:latin typeface="Candara" pitchFamily="34" charset="0"/>
              </a:rPr>
              <a:t>večerníčkovou</a:t>
            </a:r>
            <a:r>
              <a:rPr lang="sk-SK" sz="3600" b="1" dirty="0" smtClean="0">
                <a:solidFill>
                  <a:srgbClr val="FF0000"/>
                </a:solidFill>
                <a:latin typeface="Candara" pitchFamily="34" charset="0"/>
              </a:rPr>
              <a:t> rozprávkou</a:t>
            </a:r>
            <a:r>
              <a:rPr lang="sk-SK" sz="3600" dirty="0" smtClean="0">
                <a:solidFill>
                  <a:srgbClr val="FF0000"/>
                </a:solidFill>
                <a:latin typeface="Candara" pitchFamily="34" charset="0"/>
              </a:rPr>
              <a:t>... </a:t>
            </a:r>
            <a:endParaRPr lang="cs-CZ" sz="36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11266" name="Picture 2" descr="I:\hovorme o jedle foto\Resampled\hovorme o jedle 3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7418" y="1618063"/>
            <a:ext cx="6986582" cy="5239937"/>
          </a:xfrm>
          <a:prstGeom prst="rect">
            <a:avLst/>
          </a:prstGeom>
          <a:noFill/>
        </p:spPr>
      </p:pic>
      <p:pic>
        <p:nvPicPr>
          <p:cNvPr id="11267" name="Picture 3" descr="I:\hovorme o jedle foto\Resampled\hovorme o jedle 3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12"/>
            <a:ext cx="3428992" cy="2571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Autofit/>
          </a:bodyPr>
          <a:lstStyle/>
          <a:p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... s názvom „</a:t>
            </a:r>
            <a:r>
              <a:rPr lang="sk-SK" sz="3400" b="1" i="1" dirty="0" smtClean="0">
                <a:solidFill>
                  <a:srgbClr val="FF0000"/>
                </a:solidFill>
                <a:latin typeface="Candara" pitchFamily="34" charset="0"/>
              </a:rPr>
              <a:t>Ako išlo jabĺčko na vandrovku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“  </a:t>
            </a:r>
            <a:endParaRPr lang="cs-CZ" sz="30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12290" name="Picture 2" descr="I:\hovorme o jedle foto\Resampled\hovorme o jedle 32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14422"/>
            <a:ext cx="7200933" cy="5400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443914" cy="1143000"/>
          </a:xfrm>
        </p:spPr>
        <p:txBody>
          <a:bodyPr>
            <a:noAutofit/>
          </a:bodyPr>
          <a:lstStyle/>
          <a:p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V úvode nás rozprávačka oboznámila s hlavnou rozprávkovou postavičkou  - </a:t>
            </a:r>
            <a:r>
              <a:rPr lang="sk-SK" sz="3000" b="1" i="1" dirty="0" smtClean="0">
                <a:solidFill>
                  <a:srgbClr val="FF0000"/>
                </a:solidFill>
                <a:latin typeface="Candara" pitchFamily="34" charset="0"/>
              </a:rPr>
              <a:t>jabĺčkom</a:t>
            </a:r>
            <a:r>
              <a:rPr lang="sk-SK" sz="3000" dirty="0" smtClean="0">
                <a:solidFill>
                  <a:srgbClr val="FF0000"/>
                </a:solidFill>
                <a:latin typeface="Candara" pitchFamily="34" charset="0"/>
              </a:rPr>
              <a:t>, ktoré sa rozhodlo vybrať na vandrovku po supermarkete. ..</a:t>
            </a:r>
            <a:endParaRPr lang="cs-CZ" sz="30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12291" name="Picture 3" descr="I:\hovorme o jedle foto\Resampled\hovorme o jedle 32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595310" y="2690820"/>
            <a:ext cx="4762490" cy="3571868"/>
          </a:xfrm>
          <a:prstGeom prst="rect">
            <a:avLst/>
          </a:prstGeom>
          <a:noFill/>
        </p:spPr>
      </p:pic>
      <p:pic>
        <p:nvPicPr>
          <p:cNvPr id="12292" name="Picture 4" descr="I:\hovorme o jedle foto\Resampled\hovorme o jedle 3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19541" y="2357430"/>
            <a:ext cx="5124459" cy="3843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642918"/>
            <a:ext cx="8715436" cy="1143000"/>
          </a:xfrm>
        </p:spPr>
        <p:txBody>
          <a:bodyPr>
            <a:noAutofit/>
          </a:bodyPr>
          <a:lstStyle/>
          <a:p>
            <a:r>
              <a:rPr lang="sk-SK" sz="2700" dirty="0" smtClean="0">
                <a:solidFill>
                  <a:srgbClr val="FF0000"/>
                </a:solidFill>
                <a:latin typeface="Candara" pitchFamily="34" charset="0"/>
              </a:rPr>
              <a:t>Po obchode chodili ľudia, tak jabĺčko len sedelo v regáli medzi ostatnými  naleštenými jabĺčkami a čakalo a čakalo... ... no nik si ho nekúpil. Zotmelo sa. A v celom obchode nastalo ticho. Jabĺčko skočilo dolu a ako sa tak kotúľa, stretáva  rôznych kamarátov. ..   Akých?</a:t>
            </a:r>
            <a:endParaRPr lang="cs-CZ" sz="2700" dirty="0">
              <a:solidFill>
                <a:srgbClr val="FF0000"/>
              </a:solidFill>
              <a:latin typeface="Candara" pitchFamily="34" charset="0"/>
            </a:endParaRPr>
          </a:p>
        </p:txBody>
      </p:sp>
      <p:pic>
        <p:nvPicPr>
          <p:cNvPr id="13314" name="Picture 2" descr="I:\hovorme o jedle foto\Resampled\hovorme o jedle 32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332037"/>
            <a:ext cx="6034617" cy="4525963"/>
          </a:xfrm>
          <a:prstGeom prst="rect">
            <a:avLst/>
          </a:prstGeom>
          <a:noFill/>
        </p:spPr>
      </p:pic>
      <p:pic>
        <p:nvPicPr>
          <p:cNvPr id="13315" name="Picture 3" descr="I:\hovorme o jedle foto\Resampled\hovorme o jedle 3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72048" y="3729036"/>
            <a:ext cx="4171952" cy="3128964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 rot="19856998">
            <a:off x="4785181" y="4274125"/>
            <a:ext cx="3648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err="1" smtClean="0">
                <a:solidFill>
                  <a:schemeClr val="bg1"/>
                </a:solidFill>
                <a:latin typeface="Candara" pitchFamily="34" charset="0"/>
              </a:rPr>
              <a:t>Ďalte</a:t>
            </a:r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</a:rPr>
              <a:t> z Afriky</a:t>
            </a:r>
            <a:endParaRPr lang="cs-CZ" sz="36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4338" name="Picture 2" descr="I:\hovorme o jedle foto\Resampled\hovorme o jedle 33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39250" cy="6863577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857224" y="571480"/>
            <a:ext cx="71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</a:rPr>
              <a:t>Mrkvu z Poľska a petržlen z Česka!</a:t>
            </a:r>
            <a:endParaRPr lang="cs-CZ" sz="36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5362" name="Picture 2" descr="I:\hovorme o jedle foto\Resampled\hovorme o jedle 33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02688" y="-17860"/>
            <a:ext cx="9246688" cy="6935016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285720" y="357166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</a:rPr>
              <a:t>... stretá i banán z Čile a maďarskú klobásu!</a:t>
            </a:r>
            <a:endParaRPr lang="cs-CZ" sz="36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6386" name="Picture 2" descr="I:\hovorme o jedle foto\Resampled\hovorme o jedle 33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31814" cy="6858000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285720" y="357166"/>
            <a:ext cx="8572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</a:rPr>
              <a:t>... oslovuje ho ryža z Číny a pri chladiacom  </a:t>
            </a:r>
          </a:p>
          <a:p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</a:rPr>
              <a:t>                          boxe ho naľaká losos  </a:t>
            </a:r>
          </a:p>
          <a:p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</a:rPr>
              <a:t>                                               z Atlantiku...</a:t>
            </a:r>
            <a:endParaRPr lang="cs-CZ" sz="3600" b="1" dirty="0">
              <a:solidFill>
                <a:schemeClr val="bg1"/>
              </a:solidFill>
              <a:latin typeface="Candara" pitchFamily="34" charset="0"/>
            </a:endParaRPr>
          </a:p>
        </p:txBody>
      </p:sp>
      <p:pic>
        <p:nvPicPr>
          <p:cNvPr id="9" name="Picture 2" descr="I:\hovorme o jedle foto\Resampled\hovorme o jedle 3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-294745" y="4794786"/>
            <a:ext cx="2357959" cy="1768469"/>
          </a:xfrm>
          <a:prstGeom prst="rect">
            <a:avLst/>
          </a:prstGeom>
          <a:noFill/>
        </p:spPr>
      </p:pic>
      <p:pic>
        <p:nvPicPr>
          <p:cNvPr id="10" name="Picture 3" descr="I:\hovorme o jedle foto\Resampled\hovorme o jedle 3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2357430"/>
            <a:ext cx="2072207" cy="15541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7412" name="Picture 4" descr="I:\hovorme o jedle foto\Resampled\hovorme o jedle 3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ovéPole 9"/>
          <p:cNvSpPr txBox="1"/>
          <p:nvPr/>
        </p:nvSpPr>
        <p:spPr>
          <a:xfrm>
            <a:off x="571440" y="357166"/>
            <a:ext cx="76438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</a:rPr>
              <a:t>... stretnutie so švajčiarskou Milka čokoládou je nezabudnuteľné... </a:t>
            </a:r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  <a:sym typeface="Wingdings" pitchFamily="2" charset="2"/>
              </a:rPr>
              <a:t></a:t>
            </a:r>
            <a:endParaRPr lang="cs-CZ" sz="36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8434" name="Picture 2" descr="I:\hovorme o jedle foto\Resampled\hovorme o jedle 34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715272" cy="5572140"/>
          </a:xfrm>
          <a:prstGeom prst="rect">
            <a:avLst/>
          </a:prstGeom>
          <a:noFill/>
        </p:spPr>
      </p:pic>
      <p:pic>
        <p:nvPicPr>
          <p:cNvPr id="18435" name="Picture 3" descr="I:\hovorme o jedle foto\Resampled\hovorme o jedle 3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50567"/>
            <a:ext cx="3343244" cy="2507433"/>
          </a:xfrm>
          <a:prstGeom prst="rect">
            <a:avLst/>
          </a:prstGeom>
          <a:noFill/>
        </p:spPr>
      </p:pic>
      <p:pic>
        <p:nvPicPr>
          <p:cNvPr id="18436" name="Picture 4" descr="I:\hovorme o jedle foto\Resampled\hovorme o jedle 3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482578"/>
            <a:ext cx="4500562" cy="3375422"/>
          </a:xfrm>
          <a:prstGeom prst="rect">
            <a:avLst/>
          </a:prstGeom>
          <a:noFill/>
        </p:spPr>
      </p:pic>
      <p:sp>
        <p:nvSpPr>
          <p:cNvPr id="7" name="TextovéPole 6"/>
          <p:cNvSpPr txBox="1"/>
          <p:nvPr/>
        </p:nvSpPr>
        <p:spPr>
          <a:xfrm>
            <a:off x="214282" y="0"/>
            <a:ext cx="7429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</a:rPr>
              <a:t>...</a:t>
            </a:r>
            <a:r>
              <a:rPr lang="sk-SK" sz="3000" b="1" dirty="0" smtClean="0">
                <a:solidFill>
                  <a:schemeClr val="bg1"/>
                </a:solidFill>
                <a:latin typeface="Candara" pitchFamily="34" charset="0"/>
              </a:rPr>
              <a:t> doma je doma. Radosť zo stretnutia s liptovskou bryndzou a pravým slovenským rožkom roztancuje všetkých Slovákov... </a:t>
            </a:r>
            <a:r>
              <a:rPr lang="sk-SK" sz="3000" b="1" dirty="0" smtClean="0">
                <a:solidFill>
                  <a:schemeClr val="bg1"/>
                </a:solidFill>
                <a:latin typeface="Candara" pitchFamily="34" charset="0"/>
                <a:sym typeface="Wingdings" pitchFamily="2" charset="2"/>
              </a:rPr>
              <a:t></a:t>
            </a:r>
            <a:endParaRPr lang="cs-CZ" sz="30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5720" y="5143512"/>
            <a:ext cx="3614734" cy="1143000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rgbClr val="FF3300"/>
                </a:solidFill>
                <a:latin typeface="Candara" pitchFamily="34" charset="0"/>
              </a:rPr>
              <a:t>Vandrovka sa blíži do cieľa...</a:t>
            </a:r>
            <a:endParaRPr lang="cs-CZ" b="1" dirty="0">
              <a:solidFill>
                <a:srgbClr val="FF3300"/>
              </a:solidFill>
              <a:latin typeface="Candara" pitchFamily="34" charset="0"/>
            </a:endParaRPr>
          </a:p>
        </p:txBody>
      </p:sp>
      <p:pic>
        <p:nvPicPr>
          <p:cNvPr id="19458" name="Picture 2" descr="I:\hovorme o jedle foto\Resampled\hovorme o jedle 3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572264" cy="4786322"/>
          </a:xfrm>
          <a:prstGeom prst="rect">
            <a:avLst/>
          </a:prstGeom>
          <a:noFill/>
        </p:spPr>
      </p:pic>
      <p:pic>
        <p:nvPicPr>
          <p:cNvPr id="19459" name="Picture 3" descr="I:\hovorme o jedle foto\Resampled\hovorme o jedle 3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2857497"/>
            <a:ext cx="5100645" cy="38254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483" name="Picture 3" descr="I:\hovorme o jedle foto\Resampled\hovorme o jedle 34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034617" cy="4525963"/>
          </a:xfrm>
          <a:prstGeom prst="rect">
            <a:avLst/>
          </a:prstGeom>
          <a:noFill/>
        </p:spPr>
      </p:pic>
      <p:pic>
        <p:nvPicPr>
          <p:cNvPr id="20484" name="Picture 4" descr="I:\hovorme o jedle foto\Resampled\hovorme o jedle 3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3288" y="2657466"/>
            <a:ext cx="5600712" cy="4200534"/>
          </a:xfrm>
          <a:prstGeom prst="rect">
            <a:avLst/>
          </a:prstGeom>
          <a:noFill/>
        </p:spPr>
      </p:pic>
      <p:pic>
        <p:nvPicPr>
          <p:cNvPr id="20485" name="Picture 5" descr="I:\hovorme o jedle foto\Resampled\hovorme o jedle 3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0"/>
            <a:ext cx="3571868" cy="2678901"/>
          </a:xfrm>
          <a:prstGeom prst="rect">
            <a:avLst/>
          </a:prstGeom>
          <a:noFill/>
        </p:spPr>
      </p:pic>
      <p:sp>
        <p:nvSpPr>
          <p:cNvPr id="9" name="Nadpis 1"/>
          <p:cNvSpPr txBox="1">
            <a:spLocks/>
          </p:cNvSpPr>
          <p:nvPr/>
        </p:nvSpPr>
        <p:spPr>
          <a:xfrm>
            <a:off x="0" y="4500570"/>
            <a:ext cx="3614734" cy="23574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k-SK" sz="2800" b="1" dirty="0" smtClean="0">
                <a:solidFill>
                  <a:srgbClr val="FF3300"/>
                </a:solidFill>
                <a:latin typeface="Candara" pitchFamily="34" charset="0"/>
                <a:ea typeface="+mj-ea"/>
                <a:cs typeface="+mj-cs"/>
              </a:rPr>
              <a:t>...</a:t>
            </a:r>
            <a:r>
              <a:rPr kumimoji="0" lang="sk-SK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jabĺčko od únavy zaspalo a v sne spoznalo</a:t>
            </a:r>
            <a:r>
              <a:rPr kumimoji="0" lang="sk-SK" sz="2800" b="1" i="0" u="none" strike="noStrike" kern="1200" cap="none" spc="0" normalizeH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ndara" pitchFamily="34" charset="0"/>
                <a:ea typeface="+mj-ea"/>
                <a:cs typeface="+mj-cs"/>
              </a:rPr>
              <a:t> vďaka čomu môže vyrásť jabĺčko i ako sa upečie rožok....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srgbClr val="FF3300"/>
              </a:solidFill>
              <a:effectLst/>
              <a:uLnTx/>
              <a:uFillTx/>
              <a:latin typeface="Candara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1506" name="Picture 2" descr="I:\hovorme o jedle foto\Resampled\hovorme o jedle 35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7437" y="12660"/>
            <a:ext cx="9151437" cy="6863578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785786" y="500042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>
                <a:solidFill>
                  <a:schemeClr val="bg1"/>
                </a:solidFill>
                <a:latin typeface="Candara" pitchFamily="34" charset="0"/>
              </a:rPr>
              <a:t>... </a:t>
            </a:r>
            <a:r>
              <a:rPr lang="sk-SK" sz="3600" b="1" dirty="0" smtClean="0">
                <a:solidFill>
                  <a:schemeClr val="bg1"/>
                </a:solidFill>
                <a:latin typeface="Candara" pitchFamily="34" charset="0"/>
              </a:rPr>
              <a:t>spoznáva, že každý je v živote dôležitý a má v ňom svoje miesto! </a:t>
            </a:r>
            <a:endParaRPr lang="cs-CZ" sz="36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2530" name="Picture 2" descr="I:\hovorme o jedle foto\Resampled\hovorme o jedle 35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63577"/>
          </a:xfrm>
          <a:prstGeom prst="rect">
            <a:avLst/>
          </a:prstGeom>
          <a:noFill/>
        </p:spPr>
      </p:pic>
      <p:pic>
        <p:nvPicPr>
          <p:cNvPr id="5" name="Picture 2" descr="I:\hovorme o jedle foto\Resampled\hovorme o jedle 3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243453">
            <a:off x="6209790" y="4431560"/>
            <a:ext cx="2530782" cy="1898086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785786" y="500042"/>
            <a:ext cx="7858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 smtClean="0">
                <a:solidFill>
                  <a:schemeClr val="bg1"/>
                </a:solidFill>
                <a:latin typeface="Candara" pitchFamily="34" charset="0"/>
              </a:rPr>
              <a:t>Čo poviete, bola to len rozprávka? </a:t>
            </a:r>
            <a:endParaRPr lang="cs-CZ" sz="4000" b="1" dirty="0">
              <a:solidFill>
                <a:schemeClr val="bg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000" b="1" dirty="0" smtClean="0">
                <a:solidFill>
                  <a:srgbClr val="FF6600"/>
                </a:solidFill>
                <a:latin typeface="Candara" pitchFamily="34" charset="0"/>
              </a:rPr>
              <a:t>A poriadne nás všetkých prekvapila nečakaná, ale milá návšteva – pani redaktorka z rádia Regina !</a:t>
            </a:r>
            <a:endParaRPr lang="cs-CZ" sz="3000" b="1" dirty="0">
              <a:solidFill>
                <a:srgbClr val="FF6600"/>
              </a:solidFill>
              <a:latin typeface="Candara" pitchFamily="34" charset="0"/>
            </a:endParaRPr>
          </a:p>
        </p:txBody>
      </p:sp>
      <p:pic>
        <p:nvPicPr>
          <p:cNvPr id="23555" name="Picture 3" descr="I:\hovorme o jedle foto\Resampled\hovorme o jedle 35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1541053"/>
            <a:ext cx="7089262" cy="53169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143372" y="642918"/>
            <a:ext cx="4129062" cy="2398719"/>
          </a:xfrm>
          <a:solidFill>
            <a:srgbClr val="FFFF00"/>
          </a:solidFill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sk-SK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HODNOTENIE ODBORNEJ POROTY:</a:t>
            </a:r>
            <a:endParaRPr lang="cs-CZ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57290" y="4357694"/>
            <a:ext cx="6400800" cy="1752600"/>
          </a:xfr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sk-SK" sz="10000" b="1" dirty="0" smtClean="0">
                <a:solidFill>
                  <a:srgbClr val="FF6600"/>
                </a:solidFill>
              </a:rPr>
              <a:t>98 bodov </a:t>
            </a:r>
          </a:p>
          <a:p>
            <a:r>
              <a:rPr lang="sk-SK" sz="4000" b="1" dirty="0" smtClean="0">
                <a:solidFill>
                  <a:srgbClr val="FF6600"/>
                </a:solidFill>
              </a:rPr>
              <a:t>(zo 100 možných)</a:t>
            </a:r>
            <a:endParaRPr lang="cs-CZ" sz="4000" b="1" dirty="0">
              <a:solidFill>
                <a:srgbClr val="FF6600"/>
              </a:solidFill>
            </a:endParaRPr>
          </a:p>
        </p:txBody>
      </p:sp>
      <p:pic>
        <p:nvPicPr>
          <p:cNvPr id="32770" name="Picture 2" descr="http://ts1.mm.bing.net/th?id=H.4537415108266548&amp;pid=15.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3553913" cy="2357430"/>
          </a:xfrm>
          <a:prstGeom prst="rect">
            <a:avLst/>
          </a:prstGeom>
          <a:noFill/>
        </p:spPr>
      </p:pic>
      <p:sp>
        <p:nvSpPr>
          <p:cNvPr id="5" name="TextovéPole 4"/>
          <p:cNvSpPr txBox="1"/>
          <p:nvPr/>
        </p:nvSpPr>
        <p:spPr>
          <a:xfrm>
            <a:off x="357158" y="3357562"/>
            <a:ext cx="8286808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k-SK" sz="3600" b="1" dirty="0" smtClean="0">
                <a:solidFill>
                  <a:srgbClr val="FF0000"/>
                </a:solidFill>
                <a:latin typeface="Candara" pitchFamily="34" charset="0"/>
              </a:rPr>
              <a:t>Šiestaci z béčky:  jedinečné a grandiózne! </a:t>
            </a:r>
            <a:endParaRPr lang="cs-CZ" sz="3600" b="1" dirty="0">
              <a:solidFill>
                <a:srgbClr val="FF0000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472518" cy="5583254"/>
          </a:xfrm>
        </p:spPr>
        <p:txBody>
          <a:bodyPr>
            <a:normAutofit fontScale="90000"/>
          </a:bodyPr>
          <a:lstStyle/>
          <a:p>
            <a:pPr algn="l"/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Názov školy:  	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Spojená škola sv. Františka Assiského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Adresa školy:	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Kláštorné nám. 1, 901 01 Malacky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Kontaktná osoba: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Mgr. Daniel Masarovič , 0917 350 117,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					</a:t>
            </a:r>
            <a:r>
              <a:rPr lang="sk-SK" sz="2600" b="1" dirty="0" err="1" smtClean="0">
                <a:solidFill>
                  <a:srgbClr val="FF0000"/>
                </a:solidFill>
                <a:latin typeface="Candara" pitchFamily="34" charset="0"/>
              </a:rPr>
              <a:t>czsmalacky@gmail.com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Meno slov žiakov:	</a:t>
            </a:r>
            <a:r>
              <a:rPr lang="sk-SK" sz="2600" b="1" i="1" dirty="0" smtClean="0">
                <a:solidFill>
                  <a:srgbClr val="FF3300"/>
                </a:solidFill>
                <a:latin typeface="Candara" pitchFamily="34" charset="0"/>
              </a:rPr>
              <a:t>ďalší slade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Ročník:		</a:t>
            </a:r>
            <a:r>
              <a:rPr lang="sk-SK" sz="2600" b="1" dirty="0" smtClean="0">
                <a:solidFill>
                  <a:srgbClr val="FF3300"/>
                </a:solidFill>
                <a:latin typeface="Candara" pitchFamily="34" charset="0"/>
              </a:rPr>
              <a:t>šiesty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 Celkový počet žiakov, ktorý sa do aktivít k vyhlásenej dennej téme zapojili:		</a:t>
            </a:r>
            <a:r>
              <a:rPr lang="sk-SK" sz="2600" b="1" dirty="0" smtClean="0">
                <a:solidFill>
                  <a:srgbClr val="FF0000"/>
                </a:solidFill>
                <a:latin typeface="Candara" pitchFamily="34" charset="0"/>
              </a:rPr>
              <a:t>47 </a:t>
            </a: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</a:br>
            <a:r>
              <a:rPr lang="sk-SK" sz="2600" b="1" dirty="0" smtClean="0">
                <a:solidFill>
                  <a:srgbClr val="0070C0"/>
                </a:solidFill>
                <a:latin typeface="Candara" pitchFamily="34" charset="0"/>
              </a:rPr>
              <a:t>Názov témy: 		</a:t>
            </a:r>
            <a:r>
              <a:rPr lang="sk-SK" sz="2800" b="1" dirty="0" smtClean="0">
                <a:solidFill>
                  <a:srgbClr val="FF3300"/>
                </a:solidFill>
              </a:rPr>
              <a:t>Odkiaľ jedlo pochádza?</a:t>
            </a:r>
            <a: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  <a:t/>
            </a:r>
            <a:br>
              <a:rPr lang="sk-SK" sz="2400" b="1" dirty="0" smtClean="0">
                <a:solidFill>
                  <a:srgbClr val="0070C0"/>
                </a:solidFill>
                <a:latin typeface="Candara" pitchFamily="34" charset="0"/>
              </a:rPr>
            </a:br>
            <a:endParaRPr lang="cs-CZ" sz="24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pic>
        <p:nvPicPr>
          <p:cNvPr id="3" name="Obrázek 2" descr="http://www.opotravinach.sk/app/webroot/files/talk_files/HOVORMEok726x17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214290"/>
            <a:ext cx="663416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000" b="1" dirty="0" smtClean="0">
                <a:solidFill>
                  <a:srgbClr val="0070C0"/>
                </a:solidFill>
                <a:latin typeface="Candara" pitchFamily="34" charset="0"/>
              </a:rPr>
              <a:t>Zoznamy žiakov, ktorí súťažný príspevok pripravili:</a:t>
            </a:r>
            <a:endParaRPr lang="cs-CZ" sz="3000" b="1" dirty="0">
              <a:solidFill>
                <a:srgbClr val="0070C0"/>
              </a:solidFill>
              <a:latin typeface="Candara" pitchFamily="34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357158" y="1285860"/>
          <a:ext cx="3000396" cy="4964148"/>
        </p:xfrm>
        <a:graphic>
          <a:graphicData uri="http://schemas.openxmlformats.org/drawingml/2006/table">
            <a:tbl>
              <a:tblPr/>
              <a:tblGrid>
                <a:gridCol w="385766"/>
                <a:gridCol w="1639502"/>
                <a:gridCol w="975128"/>
              </a:tblGrid>
              <a:tr h="21998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6.A</a:t>
                      </a:r>
                    </a:p>
                  </a:txBody>
                  <a:tcPr marL="8148" marR="8148" marT="81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Ballek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Martin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Bartalská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Kristína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Bečárová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Viktória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Bureš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Filip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Dvoranová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Natália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Hanák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Matúš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Horváth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Patrik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Huraj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Jakub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Jelínková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Henrieta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Kimličková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Iveta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Kralovičová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Karolína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Mareková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Vanessa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Molnárová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Barbora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Móric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Filip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Pap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Peter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Peštová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Patrícia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Pompošová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Barbora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Považan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Adam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Šupina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Juraj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Valentová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Nikola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8148" marR="8148" marT="814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Zemanová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Tamara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Jonáš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Daniel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58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Kúra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Lukáš</a:t>
                      </a:r>
                    </a:p>
                  </a:txBody>
                  <a:tcPr marL="8148" marR="8148" marT="81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5643570" y="1214422"/>
          <a:ext cx="3071835" cy="5229379"/>
        </p:xfrm>
        <a:graphic>
          <a:graphicData uri="http://schemas.openxmlformats.org/drawingml/2006/table">
            <a:tbl>
              <a:tblPr/>
              <a:tblGrid>
                <a:gridCol w="394950"/>
                <a:gridCol w="1678539"/>
                <a:gridCol w="998346"/>
              </a:tblGrid>
              <a:tr h="202077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cs-CZ" sz="13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6.B</a:t>
                      </a:r>
                    </a:p>
                  </a:txBody>
                  <a:tcPr marL="7484" marR="7484" marT="748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5118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Bakičová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Lucia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8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Bertovič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Daniel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8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Butašová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Barbora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8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Černá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Martina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Foltýn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Timotej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Ganaj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Slavko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Gulyašová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Ema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Horváthová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Simona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Hranko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Jakub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Hušková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Mária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Kožuchová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Barbora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Krajčír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Karol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Kučera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Dominik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Okruhlicová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Helena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15.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Papán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Sebastián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Quattropanetti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Patrícia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Sobeková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Adela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883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Školek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Jakub Martin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Trenčanský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Michal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171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Trnka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Marek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8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Vozár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Adam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8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7484" marR="7484" marT="748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Vozárová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Pavlína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8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Zemanová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Saskia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18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Hochman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3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Dominik</a:t>
                      </a:r>
                    </a:p>
                  </a:txBody>
                  <a:tcPr marL="7484" marR="7484" marT="748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838</TotalTime>
  <Words>763</Words>
  <Application>Microsoft Office PowerPoint</Application>
  <PresentationFormat>Předvádění na obrazovce (4:3)</PresentationFormat>
  <Paragraphs>282</Paragraphs>
  <Slides>37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37</vt:i4>
      </vt:variant>
    </vt:vector>
  </HeadingPairs>
  <TitlesOfParts>
    <vt:vector size="38" baseType="lpstr">
      <vt:lpstr>Motiv sady Office</vt:lpstr>
      <vt:lpstr>Spojená škola sv. Františka Assiského Malacky</vt:lpstr>
      <vt:lpstr>Slovo na úvod...</vt:lpstr>
      <vt:lpstr>Propozície k súťaži  *</vt:lpstr>
      <vt:lpstr>Propozície k súťaži </vt:lpstr>
      <vt:lpstr>Propozície k súťaži</vt:lpstr>
      <vt:lpstr>Propozície k súťaži </vt:lpstr>
      <vt:lpstr>Súťažná aktivita k dennej téme:  ODKIAĽ JEDLO POCHÁDZA?</vt:lpstr>
      <vt:lpstr>Ako to dopadlo  v 6.A ?</vt:lpstr>
      <vt:lpstr>Milá 6.A, každý sme sa čudovali, prečo chodia po škole s tými tabuľkami uviazanými na krku...? No keď začali premietať jednotlivé snímky svojej prezentácie v powerpointe, pochopili sme... </vt:lpstr>
      <vt:lpstr>Každý jeden predstavil tradičné jedlo „svojej“ krajiny, ktorej vlajku mal na sebe. Neostalo však len pri predstavení – ale o tradičných národných jedlách sme sa dozvedeli  aj kadejaké zaujímavosti ...</vt:lpstr>
      <vt:lpstr>... Tak napríklad vedeli ste, že japonské sushi je zložené z ryže, surových rýb a morských plodov?</vt:lpstr>
      <vt:lpstr>...alebo tiež to, že maďarské chili papričky sa vysádzajú v Afrike ako ochrane pred slonmi?</vt:lpstr>
      <vt:lpstr>...samozrejme, že sa nedalo zabudnúť ani  na lahodnú belgickú čokoládu...</vt:lpstr>
      <vt:lpstr>...či taliansku pizzu (ktorú my Slováci s obľubou konzumujeme...  ) </vt:lpstr>
      <vt:lpstr>... v niektorých prípadoch (USA) sme sa nebáli byť voči tamojším zvykovým jedlám kritickí... (oceňujeme!)</vt:lpstr>
      <vt:lpstr>... zastávka na Slovensku bola ako inak – bryndzová...   </vt:lpstr>
      <vt:lpstr>... a neobišli sme ani tradičnú dovolenkovú slovenskú destináciu – Chorvátsko...  (každému bolo jasné, že o mäse musí hovoriť chlapec... )</vt:lpstr>
      <vt:lpstr>... končili sme pri francúzskom vínku, k dokonalosti chýbala porote len ochutnávka... </vt:lpstr>
      <vt:lpstr>HODNOTENIE ODBORNEJ POROTY:</vt:lpstr>
      <vt:lpstr>Ako to dopadlo  v 6.B ?</vt:lpstr>
      <vt:lpstr>„B-čka“ sa predstavila originálnou večerníčkovou rozprávkou... </vt:lpstr>
      <vt:lpstr>... s názvom „Ako išlo jabĺčko na vandrovku“  </vt:lpstr>
      <vt:lpstr>V úvode nás rozprávačka oboznámila s hlavnou rozprávkovou postavičkou  - jabĺčkom, ktoré sa rozhodlo vybrať na vandrovku po supermarkete. ..</vt:lpstr>
      <vt:lpstr>Po obchode chodili ľudia, tak jabĺčko len sedelo v regáli medzi ostatnými  naleštenými jabĺčkami a čakalo a čakalo... ... no nik si ho nekúpil. Zotmelo sa. A v celom obchode nastalo ticho. Jabĺčko skočilo dolu a ako sa tak kotúľa, stretáva  rôznych kamarátov. ..   Akých?</vt:lpstr>
      <vt:lpstr>Snímek 25</vt:lpstr>
      <vt:lpstr>Snímek 26</vt:lpstr>
      <vt:lpstr>Snímek 27</vt:lpstr>
      <vt:lpstr>Snímek 28</vt:lpstr>
      <vt:lpstr>Snímek 29</vt:lpstr>
      <vt:lpstr>Vandrovka sa blíži do cieľa...</vt:lpstr>
      <vt:lpstr>Snímek 31</vt:lpstr>
      <vt:lpstr>Snímek 32</vt:lpstr>
      <vt:lpstr>Snímek 33</vt:lpstr>
      <vt:lpstr>A poriadne nás všetkých prekvapila nečakaná, ale milá návšteva – pani redaktorka z rádia Regina !</vt:lpstr>
      <vt:lpstr>HODNOTENIE ODBORNEJ POROTY:</vt:lpstr>
      <vt:lpstr>     Názov školy:    Spojená škola sv. Františka Assiského Adresa školy:  Kláštorné nám. 1, 901 01 Malacky Kontaktná osoba: Mgr. Daniel Masarovič , 0917 350 117,      czsmalacky@gmail.com Meno slov žiakov: ďalší slade Ročník:  šiesty  Celkový počet žiakov, ktorý sa do aktivít k vyhlásenej dennej téme zapojili:  47  Názov témy:   Odkiaľ jedlo pochádza? </vt:lpstr>
      <vt:lpstr>Zoznamy žiakov, ktorí súťažný príspevok pripravili: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9</dc:creator>
  <cp:lastModifiedBy>9</cp:lastModifiedBy>
  <cp:revision>73</cp:revision>
  <dcterms:created xsi:type="dcterms:W3CDTF">2013-10-18T07:05:30Z</dcterms:created>
  <dcterms:modified xsi:type="dcterms:W3CDTF">2013-10-20T15:41:22Z</dcterms:modified>
</cp:coreProperties>
</file>